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A51BE3-10EE-4AD2-A3FF-78535C83F2C0}">
  <a:tblStyle styleId="{CEA51BE3-10EE-4AD2-A3FF-78535C83F2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29b06c717_3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029b06c71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29b06c717_3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029b06c717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29b06c717_3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029b06c717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29b06c717_3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029b06c717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29b06c717_3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029b06c71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29b06c717_3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029b06c71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29b06c717_3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29b06c717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29b06c717_3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029b06c717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29b06c717_3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029b06c717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29b06c717_3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29b06c717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with a red and white circle on it&#10;&#10;Description automatically generated"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437" y="-323694"/>
            <a:ext cx="6507125" cy="694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type="ctrTitle"/>
          </p:nvPr>
        </p:nvSpPr>
        <p:spPr>
          <a:xfrm>
            <a:off x="1839724" y="4090156"/>
            <a:ext cx="57273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" sz="1900">
                <a:latin typeface="Arial"/>
                <a:ea typeface="Arial"/>
                <a:cs typeface="Arial"/>
                <a:sym typeface="Arial"/>
              </a:rPr>
              <a:t>Lifeguard Response Strategies: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 Analyzing Shark Attack Trends in Florida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Prepared by:</a:t>
            </a:r>
            <a:br>
              <a:rPr b="1" lang="es" sz="1900">
                <a:latin typeface="Arial"/>
                <a:ea typeface="Arial"/>
                <a:cs typeface="Arial"/>
                <a:sym typeface="Arial"/>
              </a:rPr>
            </a:br>
            <a:r>
              <a:rPr b="1" lang="es" sz="1900">
                <a:latin typeface="Arial"/>
                <a:ea typeface="Arial"/>
                <a:cs typeface="Arial"/>
                <a:sym typeface="Arial"/>
              </a:rPr>
              <a:t>Nancy, Aru, Benoit, Diego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toy shark with a lifebuoy and star&#10;&#10;Description automatically generated"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900" y="-4073149"/>
            <a:ext cx="9232900" cy="963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473650" y="2464900"/>
            <a:ext cx="364115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Lifeguard Response Strategies:</a:t>
            </a: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Shark Attack Trends in Florida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Prepared by:</a:t>
            </a:r>
            <a:b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Nancy, Aru, Benoit, Diego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025750" y="885550"/>
            <a:ext cx="38817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</a:rPr>
              <a:t>Thank</a:t>
            </a:r>
            <a:r>
              <a:rPr lang="es" sz="3500">
                <a:solidFill>
                  <a:schemeClr val="dk2"/>
                </a:solidFill>
              </a:rPr>
              <a:t> </a:t>
            </a:r>
            <a:r>
              <a:rPr b="1" lang="es" sz="3500">
                <a:solidFill>
                  <a:schemeClr val="dk1"/>
                </a:solidFill>
              </a:rPr>
              <a:t>You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002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282450" y="794250"/>
            <a:ext cx="85791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Higher incidence of shark attacks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Serious consequences for public safety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Lifeguards face mounting challenges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goal: Provide insights to help lifeguards maximize efficiency, optimize protocols, and stay prepared</a:t>
            </a:r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547253" y="0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Shark Attacks in Florida: A Growing Concern</a:t>
            </a:r>
            <a:endParaRPr/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12" name="Google Shape;1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938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661553" y="333375"/>
            <a:ext cx="10594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Be where it counts when it matters: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Strategically positioned to respond at the right moment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Focus on high-risk activities: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the most dangerous water activities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Prepare for every scenario: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Equipped with the right medical supplies for rapid response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Optimize teams for high-risk areas: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teams where shark attacks are most likely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85909" y="-32840"/>
            <a:ext cx="8049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Florida Lifeguards’ Checklist: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19" name="Google Shape;119;p28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237052" y="819679"/>
            <a:ext cx="4202547" cy="3612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Afternoon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shark attacks are significantly higher across all seasons, with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 and autumn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the most incidents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Prioritize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lifeguard staffing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afternoons, especially during summer and autumn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Sharks don’t take summers off!</a:t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599" y="874975"/>
            <a:ext cx="4704401" cy="338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27" name="Google Shape;127;p29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0" y="936618"/>
            <a:ext cx="4448878" cy="3663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Shark attacks are</a:t>
            </a:r>
            <a:r>
              <a:rPr lang="es" sz="2200">
                <a:solidFill>
                  <a:schemeClr val="dk1"/>
                </a:solidFill>
              </a:rPr>
              <a:t> </a:t>
            </a: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concentrated on the east coast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along popular beach destinations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New Smyrna Beach 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stands out as the most dangerous coast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Set up </a:t>
            </a:r>
            <a:r>
              <a:rPr b="1"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warning systems and patrols </a:t>
            </a:r>
            <a:r>
              <a:rPr lang="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high-risk zones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Hotspots for shark attacks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4">
            <a:alphaModFix/>
          </a:blip>
          <a:srcRect b="3447" l="36819" r="3532" t="28052"/>
          <a:stretch/>
        </p:blipFill>
        <p:spPr>
          <a:xfrm>
            <a:off x="4448877" y="819146"/>
            <a:ext cx="52131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35" name="Google Shape;135;p30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idx="1" type="subTitle"/>
          </p:nvPr>
        </p:nvSpPr>
        <p:spPr>
          <a:xfrm>
            <a:off x="237052" y="819679"/>
            <a:ext cx="4202547" cy="3612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Trauma fatalities and lacerations are highest among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surfers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swimmers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lifeguards around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high-risk activity spots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equip staff with appropriate </a:t>
            </a: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and training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Surfing into danger!</a:t>
            </a:r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599" y="835953"/>
            <a:ext cx="4704401" cy="387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43" name="Google Shape;143;p31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37052" y="489480"/>
            <a:ext cx="8758842" cy="3828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functions/libraries used: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s" sz="2400">
                <a:solidFill>
                  <a:schemeClr val="dk1"/>
                </a:solidFill>
              </a:rPr>
              <a:t>Panda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2400">
                <a:solidFill>
                  <a:schemeClr val="dk1"/>
                </a:solidFill>
              </a:rPr>
              <a:t>Regex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2400">
                <a:solidFill>
                  <a:schemeClr val="dk1"/>
                </a:solidFill>
              </a:rPr>
              <a:t>Matplot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list comprehension, conditional statements, and others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</a:rPr>
              <a:t>The data analysis </a:t>
            </a:r>
            <a:r>
              <a:rPr b="1" lang="es" sz="2400">
                <a:solidFill>
                  <a:schemeClr val="dk1"/>
                </a:solidFill>
              </a:rPr>
              <a:t>process </a:t>
            </a:r>
            <a:r>
              <a:rPr lang="es" sz="2400">
                <a:solidFill>
                  <a:schemeClr val="dk1"/>
                </a:solidFill>
              </a:rPr>
              <a:t>included: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Charting the course: Methods</a:t>
            </a:r>
            <a:endParaRPr/>
          </a:p>
        </p:txBody>
      </p:sp>
      <p:grpSp>
        <p:nvGrpSpPr>
          <p:cNvPr id="146" name="Google Shape;146;p31"/>
          <p:cNvGrpSpPr/>
          <p:nvPr/>
        </p:nvGrpSpPr>
        <p:grpSpPr>
          <a:xfrm>
            <a:off x="148453" y="2657475"/>
            <a:ext cx="8758146" cy="1991135"/>
            <a:chOff x="347" y="0"/>
            <a:chExt cx="8758146" cy="1991135"/>
          </a:xfrm>
        </p:grpSpPr>
        <p:sp>
          <p:nvSpPr>
            <p:cNvPr id="147" name="Google Shape;147;p31"/>
            <p:cNvSpPr/>
            <p:nvPr/>
          </p:nvSpPr>
          <p:spPr>
            <a:xfrm>
              <a:off x="656913" y="0"/>
              <a:ext cx="7445015" cy="199113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86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347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1"/>
            <p:cNvSpPr txBox="1"/>
            <p:nvPr/>
          </p:nvSpPr>
          <p:spPr>
            <a:xfrm>
              <a:off x="39227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and hypotheses</a:t>
              </a: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101671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1"/>
            <p:cNvSpPr txBox="1"/>
            <p:nvPr/>
          </p:nvSpPr>
          <p:spPr>
            <a:xfrm>
              <a:off x="1140551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endParaRPr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202995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1"/>
            <p:cNvSpPr txBox="1"/>
            <p:nvPr/>
          </p:nvSpPr>
          <p:spPr>
            <a:xfrm>
              <a:off x="2241875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Formatting</a:t>
              </a:r>
              <a:endParaRPr/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3304319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1"/>
            <p:cNvSpPr txBox="1"/>
            <p:nvPr/>
          </p:nvSpPr>
          <p:spPr>
            <a:xfrm>
              <a:off x="3343199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Categorization</a:t>
              </a:r>
              <a:endParaRPr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4405642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1"/>
            <p:cNvSpPr txBox="1"/>
            <p:nvPr/>
          </p:nvSpPr>
          <p:spPr>
            <a:xfrm>
              <a:off x="4444522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Removal of duplicates</a:t>
              </a:r>
              <a:endParaRPr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5506966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1"/>
            <p:cNvSpPr txBox="1"/>
            <p:nvPr/>
          </p:nvSpPr>
          <p:spPr>
            <a:xfrm>
              <a:off x="5545846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Descriptive statistics</a:t>
              </a:r>
              <a:endParaRPr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6608290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1"/>
            <p:cNvSpPr txBox="1"/>
            <p:nvPr/>
          </p:nvSpPr>
          <p:spPr>
            <a:xfrm>
              <a:off x="6647170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Correlations</a:t>
              </a:r>
              <a:endParaRPr/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7709614" y="597340"/>
              <a:ext cx="1048879" cy="79645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1"/>
            <p:cNvSpPr txBox="1"/>
            <p:nvPr/>
          </p:nvSpPr>
          <p:spPr>
            <a:xfrm>
              <a:off x="7748494" y="636220"/>
              <a:ext cx="971119" cy="71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Plots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68" name="Google Shape;168;p32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237052" y="489480"/>
            <a:ext cx="8758842" cy="3828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285909" y="28985"/>
            <a:ext cx="8049494" cy="1088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Exploring key relationships</a:t>
            </a:r>
            <a:endParaRPr/>
          </a:p>
        </p:txBody>
      </p:sp>
      <p:graphicFrame>
        <p:nvGraphicFramePr>
          <p:cNvPr id="171" name="Google Shape;171;p32"/>
          <p:cNvGraphicFramePr/>
          <p:nvPr/>
        </p:nvGraphicFramePr>
        <p:xfrm>
          <a:off x="237052" y="13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{CEA51BE3-10EE-4AD2-A3FF-78535C83F2C0}</a:tableStyleId>
              </a:tblPr>
              <a:tblGrid>
                <a:gridCol w="1083750"/>
                <a:gridCol w="1155650"/>
                <a:gridCol w="1068525"/>
                <a:gridCol w="1387850"/>
                <a:gridCol w="4630275"/>
              </a:tblGrid>
              <a:tr h="35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Valuable 1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Valuable 2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Cramer’s value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Interpretation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0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1.47e-32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2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8.42e-04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0.36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2.42e-12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6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3.33e-05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0.16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46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2.21e-09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0.18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a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significant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62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Season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of Day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4.78e-01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0.08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Weak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</a:t>
                      </a:r>
                      <a:r>
                        <a:rPr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with </a:t>
                      </a:r>
                      <a:r>
                        <a:rPr b="1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significant </a:t>
                      </a:r>
                      <a:r>
                        <a:rPr b="0" lang="e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relationship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2"/>
          <p:cNvSpPr txBox="1"/>
          <p:nvPr/>
        </p:nvSpPr>
        <p:spPr>
          <a:xfrm>
            <a:off x="148106" y="670487"/>
            <a:ext cx="89958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additional relationships are yet to be explored and will provide additional valuable insights to the Florida lifeguards team: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feguard chair and life preserver on sand&#10;&#10;Description automatically generated" id="177" name="Google Shape;177;p33"/>
          <p:cNvPicPr preferRelativeResize="0"/>
          <p:nvPr/>
        </p:nvPicPr>
        <p:blipFill rotWithShape="1">
          <a:blip r:embed="rId3">
            <a:alphaModFix/>
          </a:blip>
          <a:srcRect b="52291" l="0" r="0" t="0"/>
          <a:stretch/>
        </p:blipFill>
        <p:spPr>
          <a:xfrm>
            <a:off x="0" y="-9526"/>
            <a:ext cx="108011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237052" y="489480"/>
            <a:ext cx="8621039" cy="405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s" sz="2400">
                <a:solidFill>
                  <a:schemeClr val="dk1"/>
                </a:solidFill>
              </a:rPr>
              <a:t>quality issues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Inconsistent and ambiguous data required significant cleaning efforts and learning (googling) new techniques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s" sz="2400">
                <a:solidFill>
                  <a:schemeClr val="dk1"/>
                </a:solidFill>
              </a:rPr>
              <a:t>visualization challenges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Limited options available, with most variables being categorical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s" sz="2400">
                <a:solidFill>
                  <a:schemeClr val="dk1"/>
                </a:solidFill>
              </a:rPr>
              <a:t>Developing 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codebook (</a:t>
            </a:r>
            <a:r>
              <a:rPr b="1" lang="es" sz="2400">
                <a:solidFill>
                  <a:schemeClr val="dk1"/>
                </a:solidFill>
              </a:rPr>
              <a:t>.py</a:t>
            </a:r>
            <a:r>
              <a:rPr lang="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Importing function codes from the codebook required additional time to guarantee successful operation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285900" y="28977"/>
            <a:ext cx="8049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s" sz="3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Rough waters: Major Obstacles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200" y="3752525"/>
            <a:ext cx="4688250" cy="43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